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7" r:id="rId4"/>
    <p:sldId id="308" r:id="rId5"/>
    <p:sldId id="306" r:id="rId6"/>
    <p:sldId id="309" r:id="rId7"/>
    <p:sldId id="310" r:id="rId8"/>
    <p:sldId id="311" r:id="rId9"/>
    <p:sldId id="312" r:id="rId10"/>
    <p:sldId id="313" r:id="rId11"/>
    <p:sldId id="260"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78" autoAdjust="0"/>
    <p:restoredTop sz="94333" autoAdjust="0"/>
  </p:normalViewPr>
  <p:slideViewPr>
    <p:cSldViewPr snapToGrid="0">
      <p:cViewPr varScale="1">
        <p:scale>
          <a:sx n="81" d="100"/>
          <a:sy n="81" d="100"/>
        </p:scale>
        <p:origin x="78" y="300"/>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23"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第十章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4"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en-US" altLang="zh-CN" dirty="0" smtClean="0"/>
              <a:t>10.2</a:t>
            </a:r>
            <a:r>
              <a:rPr lang="zh-CN" altLang="zh-CN" dirty="0" smtClean="0"/>
              <a:t>　分子动理论的初步知识</a:t>
            </a:r>
            <a:endParaRPr lang="zh-CN" altLang="zh-CN" sz="2000" b="1" i="0" kern="1200" dirty="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10.2</a:t>
            </a:r>
            <a:r>
              <a:rPr lang="zh-CN" altLang="zh-CN" dirty="0"/>
              <a:t>　分子动理论的初步知识</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25269"/>
            <a:ext cx="11430000" cy="49314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17.</a:t>
            </a:r>
            <a:r>
              <a:rPr lang="zh-CN" altLang="zh-CN" sz="2400" dirty="0">
                <a:solidFill>
                  <a:srgbClr val="000000"/>
                </a:solidFill>
                <a:latin typeface="Times New Roman" panose="02020603050405020304" pitchFamily="18" charset="0"/>
                <a:cs typeface="Times New Roman" panose="02020603050405020304" pitchFamily="18" charset="0"/>
              </a:rPr>
              <a:t>如图是我们在学习分子动理论时做过的一些实验</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17ZKXWS169.EPS" descr="id:2147493151;FounderCES"/>
          <p:cNvPicPr/>
          <p:nvPr/>
        </p:nvPicPr>
        <p:blipFill>
          <a:blip r:embed="rId2"/>
          <a:stretch>
            <a:fillRect/>
          </a:stretch>
        </p:blipFill>
        <p:spPr>
          <a:xfrm>
            <a:off x="2907817" y="1376373"/>
            <a:ext cx="5437395" cy="2155935"/>
          </a:xfrm>
          <a:prstGeom prst="rect">
            <a:avLst/>
          </a:prstGeom>
        </p:spPr>
      </p:pic>
      <p:sp>
        <p:nvSpPr>
          <p:cNvPr id="4" name="矩形 3"/>
          <p:cNvSpPr>
            <a:spLocks noChangeAspect="1"/>
          </p:cNvSpPr>
          <p:nvPr/>
        </p:nvSpPr>
        <p:spPr>
          <a:xfrm>
            <a:off x="381000" y="3523966"/>
            <a:ext cx="11430000" cy="319472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图</a:t>
            </a: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浓硫酸铜溶液与清水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开始时界面十分清晰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几天之后两种液体混合了</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图</a:t>
            </a: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玻璃板的下表面接触水面时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发现拉力大于玻璃板的重力</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图</a:t>
            </a: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将红墨水滴入水中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可以看到它在水中扩散开来</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图</a:t>
            </a: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两滴水银靠近时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能自动结合成一滴较大的水银。</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图</a:t>
            </a: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和图</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所示实验的实验现象产生的原因相同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实验</a:t>
            </a:r>
            <a:r>
              <a:rPr lang="zh-CN" altLang="zh-CN" sz="2400" dirty="0" smtClean="0">
                <a:solidFill>
                  <a:srgbClr val="000000"/>
                </a:solidFill>
                <a:latin typeface="Times New Roman" panose="02020603050405020304" pitchFamily="18" charset="0"/>
                <a:cs typeface="Times New Roman" panose="02020603050405020304" pitchFamily="18" charset="0"/>
              </a:rPr>
              <a:t>表明</a:t>
            </a:r>
            <a:r>
              <a:rPr lang="en-US" altLang="zh-CN" sz="2400" dirty="0" smtClean="0">
                <a:solidFill>
                  <a:srgbClr val="000000"/>
                </a:solidFill>
                <a:latin typeface="Times New Roman" panose="02020603050405020304" pitchFamily="18" charset="0"/>
                <a:cs typeface="Times New Roman" panose="02020603050405020304" pitchFamily="18" charset="0"/>
              </a:rPr>
              <a:t>__________________;</a:t>
            </a:r>
            <a:endParaRPr lang="en-US" altLang="zh-CN" sz="24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分子在不停息地做无规则运动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图</a:t>
            </a: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和图</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所示实验的实验现象产生的原因相同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实验表明</a:t>
            </a:r>
            <a:r>
              <a:rPr lang="zh-CN" altLang="zh-CN" sz="2400" dirty="0">
                <a:solidFill>
                  <a:srgbClr val="FF00FF"/>
                </a:solidFill>
                <a:latin typeface="Times New Roman" panose="02020603050405020304" pitchFamily="18" charset="0"/>
                <a:cs typeface="Times New Roman" panose="02020603050405020304" pitchFamily="18" charset="0"/>
              </a:rPr>
              <a:t>　分子间存在引力　</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31630" y="5362497"/>
            <a:ext cx="66173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1929549" y="5690298"/>
            <a:ext cx="660495"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1941013" y="6238561"/>
            <a:ext cx="66173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938932" y="6566362"/>
            <a:ext cx="660495"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8914949" y="6257534"/>
            <a:ext cx="256350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8907391" y="6578131"/>
            <a:ext cx="2563506"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1597085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arn(inVertical)">
                                      <p:cBhvr>
                                        <p:cTn id="12" dur="500"/>
                                        <p:tgtEl>
                                          <p:spTgt spid="4">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57378"/>
            <a:ext cx="11430000" cy="448193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18.</a:t>
            </a:r>
            <a:r>
              <a:rPr lang="zh-CN" altLang="zh-CN" sz="2400" dirty="0">
                <a:solidFill>
                  <a:srgbClr val="000000"/>
                </a:solidFill>
                <a:latin typeface="Times New Roman" panose="02020603050405020304" pitchFamily="18" charset="0"/>
                <a:cs typeface="Times New Roman" panose="02020603050405020304" pitchFamily="18" charset="0"/>
              </a:rPr>
              <a:t>阅读材料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回答问题。</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证明液体、气体分子在做无规则运动的最著名的实验是由英国植物学家布朗先生做的。</a:t>
            </a:r>
            <a:r>
              <a:rPr lang="en-US" altLang="zh-CN" sz="2400" dirty="0">
                <a:solidFill>
                  <a:srgbClr val="000000"/>
                </a:solidFill>
                <a:latin typeface="Times New Roman" panose="02020603050405020304" pitchFamily="18" charset="0"/>
                <a:cs typeface="Times New Roman" panose="02020603050405020304" pitchFamily="18" charset="0"/>
              </a:rPr>
              <a:t>1827</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布朗把花粉放在水中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然后取出一滴这种悬浮液放在显微镜下观察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发现花粉小颗粒在水中像着了魔似的不停运动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而且每个小颗粒的运动方向和速度大小都改变得很快。这些小颗粒实际上是由上万个分子组成的分子团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由于液体分子撞击受力不平衡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从而表现出无规则运动的状况。</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做布朗运动的是</a:t>
            </a:r>
            <a:r>
              <a:rPr lang="zh-CN" altLang="zh-CN" sz="2400" dirty="0">
                <a:solidFill>
                  <a:srgbClr val="FF00FF"/>
                </a:solidFill>
                <a:latin typeface="Times New Roman" panose="02020603050405020304" pitchFamily="18" charset="0"/>
                <a:cs typeface="Times New Roman" panose="02020603050405020304" pitchFamily="18" charset="0"/>
              </a:rPr>
              <a:t>　小颗粒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小颗粒</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布朗运动实质上反映了</a:t>
            </a:r>
            <a:r>
              <a:rPr lang="zh-CN" altLang="zh-CN" sz="2400" dirty="0">
                <a:solidFill>
                  <a:srgbClr val="FF00FF"/>
                </a:solidFill>
                <a:latin typeface="Times New Roman" panose="02020603050405020304" pitchFamily="18" charset="0"/>
                <a:cs typeface="Times New Roman" panose="02020603050405020304" pitchFamily="18" charset="0"/>
              </a:rPr>
              <a:t>　液体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液体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固体</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分子的运动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如何使布朗运动加快</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写出两种方法即可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提高水的温度　</a:t>
            </a:r>
            <a:r>
              <a:rPr lang="zh-CN"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将花粉磨得更小一些</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合理即可</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038195" y="3869220"/>
            <a:ext cx="137675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033944" y="4198493"/>
            <a:ext cx="137520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3919944" y="433826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911683" y="4666070"/>
            <a:ext cx="1080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478244" y="5189169"/>
            <a:ext cx="243005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69983" y="5516970"/>
            <a:ext cx="2430056"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3104281" y="5205929"/>
            <a:ext cx="4855687"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096021" y="5533730"/>
            <a:ext cx="4855687"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09353"/>
            <a:ext cx="114300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认识分子动理论</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临沂中考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十九大报告指出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绿水青山就是金山银山。近几年我市也响应号召</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积极行动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极大改善了山区环境。在丰富多彩的赏花节中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游客徜徉在花海中闻到阵阵花香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这是分子</a:t>
            </a:r>
            <a:r>
              <a:rPr lang="zh-CN" altLang="zh-CN" sz="2400" dirty="0">
                <a:solidFill>
                  <a:srgbClr val="FF00FF"/>
                </a:solidFill>
                <a:latin typeface="Times New Roman" panose="02020603050405020304" pitchFamily="18" charset="0"/>
                <a:cs typeface="Times New Roman" panose="02020603050405020304" pitchFamily="18" charset="0"/>
              </a:rPr>
              <a:t>　无规则运动　</a:t>
            </a:r>
            <a:r>
              <a:rPr lang="zh-CN" altLang="zh-CN" sz="2400" dirty="0">
                <a:solidFill>
                  <a:srgbClr val="000000"/>
                </a:solidFill>
                <a:latin typeface="Times New Roman" panose="02020603050405020304" pitchFamily="18" charset="0"/>
                <a:cs typeface="Times New Roman" panose="02020603050405020304" pitchFamily="18" charset="0"/>
              </a:rPr>
              <a:t>的结果。</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煮茶叶蛋时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蛋壳能较快染上茶色</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而把鸡蛋放入凉茶中却不会那么快染上茶色</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这一现象说明</a:t>
            </a:r>
            <a:r>
              <a:rPr lang="zh-CN" altLang="zh-CN" sz="2400" dirty="0">
                <a:solidFill>
                  <a:srgbClr val="FF00FF"/>
                </a:solidFill>
                <a:latin typeface="Times New Roman" panose="02020603050405020304" pitchFamily="18" charset="0"/>
                <a:cs typeface="Times New Roman" panose="02020603050405020304" pitchFamily="18" charset="0"/>
              </a:rPr>
              <a:t>　温度　</a:t>
            </a:r>
            <a:r>
              <a:rPr lang="zh-CN" altLang="zh-CN" sz="2400" dirty="0">
                <a:solidFill>
                  <a:srgbClr val="000000"/>
                </a:solidFill>
                <a:latin typeface="Times New Roman" panose="02020603050405020304" pitchFamily="18" charset="0"/>
                <a:cs typeface="Times New Roman" panose="02020603050405020304" pitchFamily="18" charset="0"/>
              </a:rPr>
              <a:t>越高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分子运动越</a:t>
            </a:r>
            <a:r>
              <a:rPr lang="zh-CN" altLang="zh-CN" sz="2400" dirty="0">
                <a:solidFill>
                  <a:srgbClr val="FF00FF"/>
                </a:solidFill>
                <a:latin typeface="Times New Roman" panose="02020603050405020304" pitchFamily="18" charset="0"/>
                <a:cs typeface="Times New Roman" panose="02020603050405020304" pitchFamily="18" charset="0"/>
              </a:rPr>
              <a:t>　剧烈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这个实验表明</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分子的质量和体积都很小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分子在不停地运动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分子间有空隙</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分子间存在引力</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8ZKXWJ944.EPS" descr="id:2147493088;FounderCES"/>
          <p:cNvPicPr/>
          <p:nvPr/>
        </p:nvPicPr>
        <p:blipFill>
          <a:blip r:embed="rId2"/>
          <a:stretch>
            <a:fillRect/>
          </a:stretch>
        </p:blipFill>
        <p:spPr>
          <a:xfrm>
            <a:off x="5351440" y="3818442"/>
            <a:ext cx="4465222" cy="2569657"/>
          </a:xfrm>
          <a:prstGeom prst="rect">
            <a:avLst/>
          </a:prstGeom>
        </p:spPr>
      </p:pic>
      <p:sp>
        <p:nvSpPr>
          <p:cNvPr id="5" name="矩形 4"/>
          <p:cNvSpPr/>
          <p:nvPr/>
        </p:nvSpPr>
        <p:spPr>
          <a:xfrm>
            <a:off x="2178147" y="2408023"/>
            <a:ext cx="1926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170589" y="2728620"/>
            <a:ext cx="1926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757716" y="3288403"/>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749455" y="3616204"/>
            <a:ext cx="108000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5212116" y="328868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5203855" y="3616490"/>
            <a:ext cx="1080000"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3990973" y="3763781"/>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03944"/>
            <a:ext cx="11430000" cy="496751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将两个铅柱的底面削平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然后将它们紧紧地压在一起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两铅柱就会结合在一起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甚至在下面悬挂一个重物都不能把它们拉开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这说明</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两铅柱分子之间有</a:t>
            </a:r>
            <a:r>
              <a:rPr lang="zh-CN" altLang="zh-CN" sz="2400" dirty="0" smtClean="0">
                <a:solidFill>
                  <a:srgbClr val="000000"/>
                </a:solidFill>
                <a:latin typeface="Times New Roman" panose="02020603050405020304" pitchFamily="18" charset="0"/>
                <a:cs typeface="Times New Roman" panose="02020603050405020304" pitchFamily="18" charset="0"/>
              </a:rPr>
              <a:t>引力</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两铅柱分子之间有空隙</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两铅柱分子之间有</a:t>
            </a:r>
            <a:r>
              <a:rPr lang="zh-CN" altLang="zh-CN" sz="2400" dirty="0" smtClean="0">
                <a:solidFill>
                  <a:srgbClr val="000000"/>
                </a:solidFill>
                <a:latin typeface="Times New Roman" panose="02020603050405020304" pitchFamily="18" charset="0"/>
                <a:cs typeface="Times New Roman" panose="02020603050405020304" pitchFamily="18" charset="0"/>
              </a:rPr>
              <a:t>斥力</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两铅柱分子在做无规则运动</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7ZKXWQ116.EPS" descr="id:2147493095;FounderCES"/>
          <p:cNvPicPr/>
          <p:nvPr/>
        </p:nvPicPr>
        <p:blipFill>
          <a:blip r:embed="rId2"/>
          <a:stretch>
            <a:fillRect/>
          </a:stretch>
        </p:blipFill>
        <p:spPr>
          <a:xfrm>
            <a:off x="4838054" y="2059018"/>
            <a:ext cx="1415602" cy="2767115"/>
          </a:xfrm>
          <a:prstGeom prst="rect">
            <a:avLst/>
          </a:prstGeom>
        </p:spPr>
      </p:pic>
      <p:sp>
        <p:nvSpPr>
          <p:cNvPr id="4" name="矩形 3"/>
          <p:cNvSpPr/>
          <p:nvPr/>
        </p:nvSpPr>
        <p:spPr>
          <a:xfrm>
            <a:off x="7837833" y="1632146"/>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8547868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26154"/>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固、液、气三态中的分子</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关于物质的状态及分子结构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下列说法中不正确的是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固态物质中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分子排列十分紧密</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液态物质中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分子运动比较自由</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分子间的作用力比气态的小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液体没有固定的形状</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液体和气体都具有流动性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如图形象地反映了物质的气、液、固三态分子排列的特点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甲是气态</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乙是</a:t>
            </a:r>
            <a:r>
              <a:rPr lang="zh-CN" altLang="zh-CN" sz="2400" dirty="0" smtClean="0">
                <a:solidFill>
                  <a:srgbClr val="000000"/>
                </a:solidFill>
                <a:latin typeface="Times New Roman" panose="02020603050405020304" pitchFamily="18" charset="0"/>
                <a:cs typeface="Times New Roman" panose="02020603050405020304" pitchFamily="18" charset="0"/>
              </a:rPr>
              <a:t>气态</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丙是气态</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甲是固态</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7ZKXWS166.EPS" descr="id:2147493109;FounderCES"/>
          <p:cNvPicPr/>
          <p:nvPr/>
        </p:nvPicPr>
        <p:blipFill>
          <a:blip r:embed="rId2"/>
          <a:stretch>
            <a:fillRect/>
          </a:stretch>
        </p:blipFill>
        <p:spPr>
          <a:xfrm>
            <a:off x="2395492" y="4061152"/>
            <a:ext cx="6159929" cy="2081173"/>
          </a:xfrm>
          <a:prstGeom prst="rect">
            <a:avLst/>
          </a:prstGeom>
        </p:spPr>
      </p:pic>
      <p:sp>
        <p:nvSpPr>
          <p:cNvPr id="4" name="矩形 3"/>
          <p:cNvSpPr/>
          <p:nvPr/>
        </p:nvSpPr>
        <p:spPr>
          <a:xfrm>
            <a:off x="7691077" y="1461255"/>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11043877" y="3679184"/>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5384989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34781"/>
            <a:ext cx="11430000" cy="230832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写作业时出现书写错误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同学们常会用透明胶带把书写错误的笔迹揭去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从分子动理论角度分析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这是利用了</a:t>
            </a:r>
            <a:r>
              <a:rPr lang="zh-CN" altLang="zh-CN" sz="2400" dirty="0">
                <a:solidFill>
                  <a:srgbClr val="FF00FF"/>
                </a:solidFill>
                <a:latin typeface="Times New Roman" panose="02020603050405020304" pitchFamily="18" charset="0"/>
                <a:cs typeface="Times New Roman" panose="02020603050405020304" pitchFamily="18" charset="0"/>
              </a:rPr>
              <a:t>　分子间存在引力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a:t>
            </a:r>
            <a:r>
              <a:rPr lang="zh-CN" altLang="zh-CN" sz="24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中考</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端午浓</a:t>
            </a:r>
            <a:r>
              <a:rPr lang="zh-CN" altLang="zh-CN" sz="2400" dirty="0" smtClean="0">
                <a:solidFill>
                  <a:srgbClr val="000000"/>
                </a:solidFill>
                <a:latin typeface="Times New Roman" panose="02020603050405020304" pitchFamily="18" charset="0"/>
                <a:cs typeface="Times New Roman" panose="02020603050405020304" pitchFamily="18" charset="0"/>
              </a:rPr>
              <a:t>情</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粽</a:t>
            </a:r>
            <a:r>
              <a:rPr lang="zh-CN" altLang="zh-CN" sz="2400" dirty="0">
                <a:solidFill>
                  <a:srgbClr val="000000"/>
                </a:solidFill>
                <a:latin typeface="Times New Roman" panose="02020603050405020304" pitchFamily="18" charset="0"/>
                <a:cs typeface="Times New Roman" panose="02020603050405020304" pitchFamily="18" charset="0"/>
              </a:rPr>
              <a:t>叶飘香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粽叶飘香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说明了</a:t>
            </a:r>
            <a:r>
              <a:rPr lang="zh-CN" altLang="zh-CN" sz="2400" dirty="0">
                <a:solidFill>
                  <a:srgbClr val="FF00FF"/>
                </a:solidFill>
                <a:latin typeface="Times New Roman" panose="02020603050405020304" pitchFamily="18" charset="0"/>
                <a:cs typeface="Times New Roman" panose="02020603050405020304" pitchFamily="18" charset="0"/>
              </a:rPr>
              <a:t>　分子在不停地做无规则运动　</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如图为植物嫩茎上晶莹欲滴的小水滴。小水滴受到竖直向下的</a:t>
            </a:r>
            <a:r>
              <a:rPr lang="zh-CN" altLang="zh-CN" sz="2400" dirty="0">
                <a:solidFill>
                  <a:srgbClr val="FF00FF"/>
                </a:solidFill>
                <a:latin typeface="Times New Roman" panose="02020603050405020304" pitchFamily="18" charset="0"/>
                <a:cs typeface="Times New Roman" panose="02020603050405020304" pitchFamily="18" charset="0"/>
              </a:rPr>
              <a:t>　重　</a:t>
            </a:r>
            <a:r>
              <a:rPr lang="zh-CN" altLang="zh-CN" sz="2400" dirty="0">
                <a:solidFill>
                  <a:srgbClr val="000000"/>
                </a:solidFill>
                <a:latin typeface="Times New Roman" panose="02020603050405020304" pitchFamily="18" charset="0"/>
                <a:cs typeface="Times New Roman" panose="02020603050405020304" pitchFamily="18" charset="0"/>
              </a:rPr>
              <a:t>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而小水滴不会掉落的原因是分子间存在着相互作用的</a:t>
            </a:r>
            <a:r>
              <a:rPr lang="zh-CN" altLang="zh-CN" sz="2400" dirty="0">
                <a:solidFill>
                  <a:srgbClr val="FF00FF"/>
                </a:solidFill>
                <a:latin typeface="Times New Roman" panose="02020603050405020304" pitchFamily="18" charset="0"/>
                <a:cs typeface="Times New Roman" panose="02020603050405020304" pitchFamily="18" charset="0"/>
              </a:rPr>
              <a:t>　引　</a:t>
            </a:r>
            <a:r>
              <a:rPr lang="zh-CN" altLang="zh-CN" sz="2400" dirty="0">
                <a:solidFill>
                  <a:srgbClr val="000000"/>
                </a:solidFill>
                <a:latin typeface="Times New Roman" panose="02020603050405020304" pitchFamily="18" charset="0"/>
                <a:cs typeface="Times New Roman" panose="02020603050405020304" pitchFamily="18" charset="0"/>
              </a:rPr>
              <a:t>力。</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8ZKXWE216a.EPS" descr="id:2147493123;FounderCES"/>
          <p:cNvPicPr/>
          <p:nvPr/>
        </p:nvPicPr>
        <p:blipFill>
          <a:blip r:embed="rId2"/>
          <a:stretch>
            <a:fillRect/>
          </a:stretch>
        </p:blipFill>
        <p:spPr>
          <a:xfrm>
            <a:off x="3527752" y="3343105"/>
            <a:ext cx="3976633" cy="2977796"/>
          </a:xfrm>
          <a:prstGeom prst="rect">
            <a:avLst/>
          </a:prstGeom>
        </p:spPr>
      </p:pic>
      <p:sp>
        <p:nvSpPr>
          <p:cNvPr id="4" name="矩形 3"/>
          <p:cNvSpPr/>
          <p:nvPr/>
        </p:nvSpPr>
        <p:spPr>
          <a:xfrm>
            <a:off x="3699482" y="1572645"/>
            <a:ext cx="256350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691924" y="1893242"/>
            <a:ext cx="2563506"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7436104" y="2008252"/>
            <a:ext cx="412371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7428546" y="2328849"/>
            <a:ext cx="4123718"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8974149" y="2447645"/>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8972197" y="2775446"/>
            <a:ext cx="799200"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6308144" y="2882241"/>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306192" y="3210042"/>
            <a:ext cx="79920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76517"/>
            <a:ext cx="11430000" cy="142192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液体和空气接触的表面存在一个薄层</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表面层</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如图所示。由于液体分子在做无规则运动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表面层中存在一些具有较大能量的分子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它们可以克服分子间相互作用</a:t>
            </a:r>
            <a:r>
              <a:rPr lang="zh-CN" altLang="zh-CN" sz="2400" dirty="0" smtClean="0">
                <a:solidFill>
                  <a:srgbClr val="000000"/>
                </a:solidFill>
                <a:latin typeface="Times New Roman" panose="02020603050405020304" pitchFamily="18" charset="0"/>
                <a:cs typeface="Times New Roman" panose="02020603050405020304" pitchFamily="18" charset="0"/>
              </a:rPr>
              <a:t>的</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引　</a:t>
            </a:r>
            <a:r>
              <a:rPr lang="zh-CN" altLang="zh-CN" sz="2400" dirty="0">
                <a:solidFill>
                  <a:srgbClr val="000000"/>
                </a:solidFill>
                <a:latin typeface="Times New Roman" panose="02020603050405020304" pitchFamily="18" charset="0"/>
                <a:cs typeface="Times New Roman" panose="02020603050405020304" pitchFamily="18" charset="0"/>
              </a:rPr>
              <a:t>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脱离液体跑到空气中去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其宏观表现就是液体的</a:t>
            </a:r>
            <a:r>
              <a:rPr lang="zh-CN" altLang="zh-CN" sz="2400" dirty="0">
                <a:solidFill>
                  <a:srgbClr val="FF00FF"/>
                </a:solidFill>
                <a:latin typeface="Times New Roman" panose="02020603050405020304" pitchFamily="18" charset="0"/>
                <a:cs typeface="Times New Roman" panose="02020603050405020304" pitchFamily="18" charset="0"/>
              </a:rPr>
              <a:t>　汽化　</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填</a:t>
            </a:r>
            <a:r>
              <a:rPr lang="zh-CN" altLang="zh-CN" sz="2400" dirty="0">
                <a:solidFill>
                  <a:srgbClr val="000000"/>
                </a:solidFill>
                <a:latin typeface="Times New Roman" panose="02020603050405020304" pitchFamily="18" charset="0"/>
                <a:cs typeface="Times New Roman" panose="02020603050405020304" pitchFamily="18" charset="0"/>
              </a:rPr>
              <a:t>物态变化</a:t>
            </a:r>
            <a:r>
              <a:rPr lang="zh-CN" altLang="zh-CN" sz="2400" dirty="0" smtClean="0">
                <a:solidFill>
                  <a:srgbClr val="000000"/>
                </a:solidFill>
                <a:latin typeface="Times New Roman" panose="02020603050405020304" pitchFamily="18" charset="0"/>
                <a:cs typeface="Times New Roman" panose="02020603050405020304" pitchFamily="18" charset="0"/>
              </a:rPr>
              <a:t>名称</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16ZHWN1.EPS" descr="id:2147493130;FounderCES"/>
          <p:cNvPicPr/>
          <p:nvPr/>
        </p:nvPicPr>
        <p:blipFill>
          <a:blip r:embed="rId2"/>
          <a:stretch>
            <a:fillRect/>
          </a:stretch>
        </p:blipFill>
        <p:spPr>
          <a:xfrm>
            <a:off x="3732190" y="2719465"/>
            <a:ext cx="4444858" cy="2270621"/>
          </a:xfrm>
          <a:prstGeom prst="rect">
            <a:avLst/>
          </a:prstGeom>
        </p:spPr>
      </p:pic>
      <p:sp>
        <p:nvSpPr>
          <p:cNvPr id="7" name="矩形 6"/>
          <p:cNvSpPr/>
          <p:nvPr/>
        </p:nvSpPr>
        <p:spPr>
          <a:xfrm>
            <a:off x="552637" y="2245905"/>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550685" y="2573706"/>
            <a:ext cx="79920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8011761" y="2245034"/>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8003500" y="2572835"/>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471438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06706"/>
            <a:ext cx="114300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高档红木家具加工场空气中浮动着淡淡的檀香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a:t>
            </a:r>
            <a:r>
              <a:rPr lang="zh-CN" altLang="zh-CN" sz="2400" dirty="0">
                <a:solidFill>
                  <a:srgbClr val="FF00FF"/>
                </a:solidFill>
                <a:latin typeface="Times New Roman" panose="02020603050405020304" pitchFamily="18" charset="0"/>
                <a:cs typeface="Times New Roman" panose="02020603050405020304" pitchFamily="18" charset="0"/>
              </a:rPr>
              <a:t>　扩散　</a:t>
            </a:r>
            <a:r>
              <a:rPr lang="zh-CN" altLang="zh-CN" sz="2400" dirty="0">
                <a:solidFill>
                  <a:srgbClr val="000000"/>
                </a:solidFill>
                <a:latin typeface="Times New Roman" panose="02020603050405020304" pitchFamily="18" charset="0"/>
                <a:cs typeface="Times New Roman" panose="02020603050405020304" pitchFamily="18" charset="0"/>
              </a:rPr>
              <a:t>现象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是红木分泌出的芳香分子在不停地做</a:t>
            </a:r>
            <a:r>
              <a:rPr lang="zh-CN" altLang="zh-CN" sz="2400" dirty="0">
                <a:solidFill>
                  <a:srgbClr val="FF00FF"/>
                </a:solidFill>
                <a:latin typeface="Times New Roman" panose="02020603050405020304" pitchFamily="18" charset="0"/>
                <a:cs typeface="Times New Roman" panose="02020603050405020304" pitchFamily="18" charset="0"/>
              </a:rPr>
              <a:t>　无规则　</a:t>
            </a:r>
            <a:r>
              <a:rPr lang="zh-CN" altLang="zh-CN" sz="2400" dirty="0">
                <a:solidFill>
                  <a:srgbClr val="000000"/>
                </a:solidFill>
                <a:latin typeface="Times New Roman" panose="02020603050405020304" pitchFamily="18" charset="0"/>
                <a:cs typeface="Times New Roman" panose="02020603050405020304" pitchFamily="18" charset="0"/>
              </a:rPr>
              <a:t>运动的结果。家具在制作过程中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木头交接处要留有适当的缝隙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因为随着季节的变化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木头会产生</a:t>
            </a:r>
            <a:r>
              <a:rPr lang="zh-CN" altLang="zh-CN" sz="2400" dirty="0">
                <a:solidFill>
                  <a:srgbClr val="FF00FF"/>
                </a:solidFill>
                <a:latin typeface="Times New Roman" panose="02020603050405020304" pitchFamily="18" charset="0"/>
                <a:cs typeface="Times New Roman" panose="02020603050405020304" pitchFamily="18" charset="0"/>
              </a:rPr>
              <a:t>　热胀冷缩　</a:t>
            </a:r>
            <a:r>
              <a:rPr lang="zh-CN" altLang="zh-CN" sz="2400" dirty="0">
                <a:solidFill>
                  <a:srgbClr val="000000"/>
                </a:solidFill>
                <a:latin typeface="Times New Roman" panose="02020603050405020304" pitchFamily="18" charset="0"/>
                <a:cs typeface="Times New Roman" panose="02020603050405020304" pitchFamily="18" charset="0"/>
              </a:rPr>
              <a:t>的现象。</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下列现象不能说明分子处在永不停息的无规则运动中的是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衣柜里的樟脑丸过一段时间变小</a:t>
            </a:r>
            <a:r>
              <a:rPr lang="zh-CN" altLang="zh-CN" sz="2400" dirty="0" smtClean="0">
                <a:solidFill>
                  <a:srgbClr val="000000"/>
                </a:solidFill>
                <a:latin typeface="Times New Roman" panose="02020603050405020304" pitchFamily="18" charset="0"/>
                <a:cs typeface="Times New Roman" panose="02020603050405020304" pitchFamily="18" charset="0"/>
              </a:rPr>
              <a:t>了</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美味佳肴香气扑鼻</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微风拂过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青烟</a:t>
            </a:r>
            <a:r>
              <a:rPr lang="zh-CN" altLang="zh-CN" sz="2400" dirty="0" smtClean="0">
                <a:solidFill>
                  <a:srgbClr val="000000"/>
                </a:solidFill>
                <a:latin typeface="Times New Roman" panose="02020603050405020304" pitchFamily="18" charset="0"/>
                <a:cs typeface="Times New Roman" panose="02020603050405020304" pitchFamily="18" charset="0"/>
              </a:rPr>
              <a:t>袅袅</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用食盐将青菜腌制成咸菜</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cs typeface="Times New Roman" panose="02020603050405020304" pitchFamily="18" charset="0"/>
              </a:rPr>
              <a:t>某日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一群蜜蜂飞入一处民宅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民警将装有蜂蜜的木桶置于宅门外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蜜蜂陆续飞入桶中。下列现象中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与此原理不同的是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煮稀饭时米粒在水中翻滚</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用鼻子鉴别醋和酱油</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将卫生球放在箱子里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过几天箱子内充满樟脑味</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把一块方糖投入一杯开水中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过一会整杯水变甜</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18249" y="1098358"/>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709988" y="1426159"/>
            <a:ext cx="108000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3279494" y="1528187"/>
            <a:ext cx="137675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275243" y="1857460"/>
            <a:ext cx="137520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6481469" y="1968841"/>
            <a:ext cx="166479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6475359" y="2296642"/>
            <a:ext cx="1673202"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8647477" y="2432101"/>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1" name="矩形 10"/>
          <p:cNvSpPr/>
          <p:nvPr/>
        </p:nvSpPr>
        <p:spPr>
          <a:xfrm>
            <a:off x="5283388" y="4181878"/>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3236639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03368"/>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14.(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封闭在容器内的气体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是由大量的气体分子组成的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这些分子都在不停地做无规则运动。下列有关说法正确的是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温度一定时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气体分子的运动速度大小都相同</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温度一定时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向各个方向运动的气体分子都有</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温度升高时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每个气体分子的运动速度都增大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温度降低时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所有气体分子的运动方向都相同</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15.(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绵阳中考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分子之间既有引力又有斥力。其中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分子之间的斥力大小</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zh-CN" sz="2400" baseline="-25000" dirty="0">
                <a:solidFill>
                  <a:srgbClr val="000000"/>
                </a:solidFill>
                <a:latin typeface="Times New Roman" panose="02020603050405020304" pitchFamily="18" charset="0"/>
                <a:cs typeface="Times New Roman" panose="02020603050405020304" pitchFamily="18" charset="0"/>
              </a:rPr>
              <a:t>斥</a:t>
            </a:r>
            <a:r>
              <a:rPr lang="zh-CN" altLang="zh-CN" sz="2400" dirty="0">
                <a:solidFill>
                  <a:srgbClr val="000000"/>
                </a:solidFill>
                <a:latin typeface="Times New Roman" panose="02020603050405020304" pitchFamily="18" charset="0"/>
                <a:cs typeface="Times New Roman" panose="02020603050405020304" pitchFamily="18" charset="0"/>
              </a:rPr>
              <a:t>随着分子间距离</a:t>
            </a:r>
            <a:r>
              <a:rPr lang="en-US" altLang="zh-CN" sz="2400" i="1" dirty="0">
                <a:solidFill>
                  <a:srgbClr val="000000"/>
                </a:solidFill>
                <a:latin typeface="Times New Roman" panose="02020603050405020304" pitchFamily="18" charset="0"/>
                <a:cs typeface="Times New Roman" panose="02020603050405020304" pitchFamily="18" charset="0"/>
              </a:rPr>
              <a:t>r</a:t>
            </a:r>
            <a:r>
              <a:rPr lang="zh-CN" altLang="zh-CN" sz="2400" dirty="0">
                <a:solidFill>
                  <a:srgbClr val="000000"/>
                </a:solidFill>
                <a:latin typeface="Times New Roman" panose="02020603050405020304" pitchFamily="18" charset="0"/>
                <a:cs typeface="Times New Roman" panose="02020603050405020304" pitchFamily="18" charset="0"/>
              </a:rPr>
              <a:t>变化的情况如图所示。根据图像可知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分子之间斥力的大小</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随着分子间距离的增大先增大后减小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随着分子间距离的增大先减小后增大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随着分子间距离的减小而减小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随着分子间距离的减小而增大</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ZFWQ16.EPS" descr="id:2147493137;FounderCES"/>
          <p:cNvPicPr/>
          <p:nvPr/>
        </p:nvPicPr>
        <p:blipFill>
          <a:blip r:embed="rId2"/>
          <a:stretch>
            <a:fillRect/>
          </a:stretch>
        </p:blipFill>
        <p:spPr>
          <a:xfrm>
            <a:off x="7289110" y="4432541"/>
            <a:ext cx="2212242" cy="2102222"/>
          </a:xfrm>
          <a:prstGeom prst="rect">
            <a:avLst/>
          </a:prstGeom>
        </p:spPr>
      </p:pic>
      <p:sp>
        <p:nvSpPr>
          <p:cNvPr id="4" name="矩形 3"/>
          <p:cNvSpPr/>
          <p:nvPr/>
        </p:nvSpPr>
        <p:spPr>
          <a:xfrm>
            <a:off x="6155788" y="1427388"/>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6" name="矩形 5"/>
          <p:cNvSpPr/>
          <p:nvPr/>
        </p:nvSpPr>
        <p:spPr>
          <a:xfrm>
            <a:off x="9429603" y="4058679"/>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76438445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135474"/>
            <a:ext cx="11430000" cy="492513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16.</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在玻璃注射器内吸入一定量的某种液体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然后排出内部的空气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并用橡皮塞封住注射孔。这时无论人怎样用力推动活塞</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也难以使其体积发生微小的变化。下列关于这一现象的说法正确的是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说明该液体压缩成固体了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所以体积不变</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说明液体分子间存在斥力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所以很难被压缩</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说明该液体分子的体积大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所以很难被压缩</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说明液体分子间存在引力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所以很难被压缩</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8ZKXWJ951.EPS" descr="id:2147493144;FounderCES"/>
          <p:cNvPicPr/>
          <p:nvPr/>
        </p:nvPicPr>
        <p:blipFill>
          <a:blip r:embed="rId2"/>
          <a:stretch>
            <a:fillRect/>
          </a:stretch>
        </p:blipFill>
        <p:spPr>
          <a:xfrm>
            <a:off x="4369150" y="2572483"/>
            <a:ext cx="2904008" cy="1560548"/>
          </a:xfrm>
          <a:prstGeom prst="rect">
            <a:avLst/>
          </a:prstGeom>
        </p:spPr>
      </p:pic>
      <p:sp>
        <p:nvSpPr>
          <p:cNvPr id="4" name="矩形 3"/>
          <p:cNvSpPr/>
          <p:nvPr/>
        </p:nvSpPr>
        <p:spPr>
          <a:xfrm>
            <a:off x="4925300" y="2138588"/>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7453148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24</TotalTime>
  <Words>636</Words>
  <Application>Microsoft Office PowerPoint</Application>
  <PresentationFormat>宽屏</PresentationFormat>
  <Paragraphs>90</Paragraphs>
  <Slides>11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Adobe 黑体 Std R</vt:lpstr>
      <vt:lpstr>NEU-BZ-S92</vt:lpstr>
      <vt:lpstr>方正书宋_GBK</vt:lpstr>
      <vt:lpstr>黑体</vt:lpstr>
      <vt:lpstr>楷体</vt:lpstr>
      <vt:lpstr>宋体</vt:lpstr>
      <vt:lpstr>微软雅黑</vt:lpstr>
      <vt:lpstr>Arial</vt:lpstr>
      <vt:lpstr>Calibri</vt:lpstr>
      <vt:lpstr>Calibri Light</vt:lpstr>
      <vt:lpstr>Times New Roman</vt:lpstr>
      <vt:lpstr>数学模板</vt:lpstr>
      <vt:lpstr>10.2　分子动理论的初步知识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AutoBVT</dc:creator>
  <cp:lastModifiedBy>Administrator</cp:lastModifiedBy>
  <cp:revision>9</cp:revision>
  <dcterms:created xsi:type="dcterms:W3CDTF">2019-12-15T03:38:36Z</dcterms:created>
  <dcterms:modified xsi:type="dcterms:W3CDTF">2019-12-17T08:19:01Z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